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8"/>
  </p:notesMasterIdLst>
  <p:sldIdLst>
    <p:sldId id="265" r:id="rId4"/>
    <p:sldId id="275" r:id="rId5"/>
    <p:sldId id="276" r:id="rId6"/>
    <p:sldId id="274" r:id="rId7"/>
    <p:sldId id="257" r:id="rId8"/>
    <p:sldId id="277" r:id="rId9"/>
    <p:sldId id="279" r:id="rId10"/>
    <p:sldId id="280" r:id="rId11"/>
    <p:sldId id="288" r:id="rId12"/>
    <p:sldId id="281" r:id="rId13"/>
    <p:sldId id="258" r:id="rId14"/>
    <p:sldId id="285" r:id="rId15"/>
    <p:sldId id="290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FF"/>
    <a:srgbClr val="FF99FF"/>
    <a:srgbClr val="FF99CC"/>
    <a:srgbClr val="009900"/>
    <a:srgbClr val="FFFF66"/>
    <a:srgbClr val="0033CC"/>
    <a:srgbClr val="FF9966"/>
    <a:srgbClr val="FFFF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F04E3-EF3E-4060-BB8D-B309C4F9E12D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E34C6-EE24-4E90-883D-A0375AC36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9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D62-F6F1-478D-9629-25FB1048D4DD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9EF-DB4E-463D-8CFD-3F94ABCA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6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D62-F6F1-478D-9629-25FB1048D4DD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9EF-DB4E-463D-8CFD-3F94ABCA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0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D62-F6F1-478D-9629-25FB1048D4DD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9EF-DB4E-463D-8CFD-3F94ABCA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39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880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01"/>
            <a:ext cx="103632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19BA15-1535-4C63-A91F-92F613B8008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7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875A97-E067-40CC-B8D6-A1052C95CA5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22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D86189-73AF-4379-B03B-54F68B74E17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27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ADC9F6-B808-4879-AFD3-15F71D1E607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54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C07B86-2CBE-4062-99FD-7C9F061BB6B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95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9E26D6-7EA3-486E-A761-2B2B9C96FD0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71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6D1587-9DAA-476C-9FC2-399C19812A3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80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9D3781-85B8-42DE-9739-159B92B25A3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43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D62-F6F1-478D-9629-25FB1048D4DD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9EF-DB4E-463D-8CFD-3F94ABCA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69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6790C7-A3DB-4B6D-880B-5E0A2E90A4D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48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9A90A0-AC4B-445B-892C-5892324F347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8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A1ED19-507C-4B30-A3F3-8F9D3086045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12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363F14-510E-4188-906B-A7AD2E63412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67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B8EA82-6034-452C-BD52-684920994D3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49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A61E60-66B5-46C4-8BF3-0DBDE8768DA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98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D80DDC-1D33-44B0-BCD1-7E9F4EBB382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04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D3786E-4171-4747-A64B-7274606E4A2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02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009A25-3388-447C-BED4-B3EAE9BE1AF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51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8B3353-28B9-4F1D-8FF4-492EB8BB3BF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7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D62-F6F1-478D-9629-25FB1048D4DD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9EF-DB4E-463D-8CFD-3F94ABCA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82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ED9A65-AE1A-4348-A527-606EB422FF0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03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74DA72-ECF3-4C66-81F2-F72A17FC2AA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227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A9B3A9-9CBA-43C4-8D04-B24167A90C9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926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D75856-161E-4E9C-AAC3-3B6184BAE0C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47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ABAE97-508C-44CE-A323-47ABC1B9095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D62-F6F1-478D-9629-25FB1048D4DD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9EF-DB4E-463D-8CFD-3F94ABCA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44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D62-F6F1-478D-9629-25FB1048D4DD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9EF-DB4E-463D-8CFD-3F94ABCA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2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D62-F6F1-478D-9629-25FB1048D4DD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9EF-DB4E-463D-8CFD-3F94ABCA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7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D62-F6F1-478D-9629-25FB1048D4DD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9EF-DB4E-463D-8CFD-3F94ABCA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2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D62-F6F1-478D-9629-25FB1048D4DD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9EF-DB4E-463D-8CFD-3F94ABCA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6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CD62-F6F1-478D-9629-25FB1048D4DD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9EF-DB4E-463D-8CFD-3F94ABCA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9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4CD62-F6F1-478D-9629-25FB1048D4DD}" type="datetimeFigureOut">
              <a:rPr lang="en-US" smtClean="0"/>
              <a:t>18/04/2020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4A9EF-DB4E-463D-8CFD-3F94ABCA8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6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28752" y="304800"/>
            <a:ext cx="10153649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704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5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70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2E31F3-C221-411A-9566-348ACEADBD7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347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DB9220-A77F-4642-9278-C820DDF4B6D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53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668740"/>
              </p:ext>
            </p:extLst>
          </p:nvPr>
        </p:nvGraphicFramePr>
        <p:xfrm>
          <a:off x="1752600" y="685800"/>
          <a:ext cx="8686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319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Chương</a:t>
                      </a:r>
                      <a:endParaRPr lang="en-US" sz="3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7" marB="45747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3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cap="all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cap="all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VIỆT NAM TỪ THẾ KỶ XVI ĐẾN THẾ KỶ XVIII</a:t>
                      </a:r>
                      <a:endParaRPr lang="en-US" sz="3000" cap="all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5747" marB="45747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410621"/>
              </p:ext>
            </p:extLst>
          </p:nvPr>
        </p:nvGraphicFramePr>
        <p:xfrm>
          <a:off x="1905000" y="3200401"/>
          <a:ext cx="9041674" cy="1584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5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391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84325">
                <a:tc>
                  <a:txBody>
                    <a:bodyPr/>
                    <a:lstStyle/>
                    <a:p>
                      <a:endParaRPr lang="en-US" sz="1400" b="1" i="1" dirty="0" smtClean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b="1" i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2800" b="1" i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6000" b="1" i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6000" dirty="0">
                        <a:solidFill>
                          <a:srgbClr val="0000CC"/>
                        </a:solidFill>
                      </a:endParaRPr>
                    </a:p>
                  </a:txBody>
                  <a:tcPr marT="45769" marB="4576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 BIẾN ĐỔI CỦA NHÀ NƯỚC PHONG KIẾN TRONG CÁC THẾ KỶ  XVI - XVIII</a:t>
                      </a:r>
                    </a:p>
                  </a:txBody>
                  <a:tcPr marT="45769" marB="45769"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332" name="TextBox 5"/>
          <p:cNvSpPr txBox="1">
            <a:spLocks noChangeArrowheads="1"/>
          </p:cNvSpPr>
          <p:nvPr/>
        </p:nvSpPr>
        <p:spPr bwMode="auto">
          <a:xfrm>
            <a:off x="3276600" y="461964"/>
            <a:ext cx="1371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altLang="en-US" sz="66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hanhnhamac1ki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924"/>
            <a:ext cx="6187504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55110" y="23814"/>
            <a:ext cx="45047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9220" name="Picture 2" descr="Di tich thanh nha M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423924"/>
            <a:ext cx="5829300" cy="63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31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9386" y="1011636"/>
            <a:ext cx="1756378" cy="430887"/>
          </a:xfrm>
          <a:prstGeom prst="rect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  <a:buClrTx/>
              <a:buFontTx/>
              <a:buNone/>
            </a:pPr>
            <a:r>
              <a:rPr lang="en-US" alt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riều</a:t>
            </a:r>
            <a:r>
              <a:rPr lang="en-US" altLang="en-US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386" y="261125"/>
            <a:ext cx="3607199" cy="430887"/>
          </a:xfrm>
          <a:prstGeom prst="rect">
            <a:avLst/>
          </a:prstGeom>
          <a:solidFill>
            <a:srgbClr val="0033C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AutoNum type="alphaLcPeriod"/>
            </a:pPr>
            <a:r>
              <a:rPr lang="en-US" altLang="en-US" sz="22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2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sụp</a:t>
            </a:r>
            <a:r>
              <a:rPr lang="en-US" altLang="en-US" sz="2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đổ</a:t>
            </a:r>
            <a:r>
              <a:rPr lang="en-US" altLang="en-US" sz="2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triều</a:t>
            </a:r>
            <a:r>
              <a:rPr lang="en-US" altLang="en-US" sz="2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Lê</a:t>
            </a:r>
            <a:r>
              <a:rPr lang="en-US" altLang="en-US" sz="2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sơ</a:t>
            </a:r>
            <a:endParaRPr lang="en-US" altLang="en-US" sz="22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>
            <a:endCxn id="5" idx="1"/>
          </p:cNvCxnSpPr>
          <p:nvPr/>
        </p:nvCxnSpPr>
        <p:spPr>
          <a:xfrm flipV="1">
            <a:off x="0" y="476569"/>
            <a:ext cx="579386" cy="2154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1"/>
          </p:cNvCxnSpPr>
          <p:nvPr/>
        </p:nvCxnSpPr>
        <p:spPr>
          <a:xfrm>
            <a:off x="0" y="692012"/>
            <a:ext cx="579386" cy="5350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10881" y="1938048"/>
            <a:ext cx="9829935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1257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10881" y="2795842"/>
            <a:ext cx="3422732" cy="430887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4506685" y="3043646"/>
            <a:ext cx="3487784" cy="253419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90000"/>
              </a:lnSpc>
            </a:pPr>
            <a:endParaRPr lang="en-US" altLang="en-US" sz="2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lvl="1" algn="ctr">
              <a:lnSpc>
                <a:spcPct val="90000"/>
              </a:lnSpc>
            </a:pPr>
            <a:r>
              <a:rPr lang="en-US" altLang="en-US" sz="2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altLang="en-US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altLang="en-US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altLang="en-US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Mạc</a:t>
            </a:r>
            <a:r>
              <a:rPr lang="en-US" altLang="en-US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altLang="en-US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cầm</a:t>
            </a:r>
            <a:r>
              <a:rPr lang="en-US" altLang="en-US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altLang="en-US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altLang="en-US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thi</a:t>
            </a:r>
            <a:r>
              <a:rPr lang="en-US" altLang="en-US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altLang="en-US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altLang="en-US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altLang="en-US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altLang="en-US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altLang="en-US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altLang="en-US" sz="2200" b="1" i="1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>
            <a:endCxn id="12" idx="1"/>
          </p:cNvCxnSpPr>
          <p:nvPr/>
        </p:nvCxnSpPr>
        <p:spPr>
          <a:xfrm flipV="1">
            <a:off x="849086" y="2168881"/>
            <a:ext cx="361795" cy="365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3" idx="1"/>
          </p:cNvCxnSpPr>
          <p:nvPr/>
        </p:nvCxnSpPr>
        <p:spPr>
          <a:xfrm>
            <a:off x="822960" y="2508069"/>
            <a:ext cx="387921" cy="5032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9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996" y="531449"/>
            <a:ext cx="1756378" cy="430887"/>
          </a:xfrm>
          <a:prstGeom prst="rect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altLang="en-US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alt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Mạc</a:t>
            </a:r>
            <a:r>
              <a:rPr kumimoji="0" lang="en-US" alt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29295" y="176871"/>
            <a:ext cx="9829935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1257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Đăng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Dung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phế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truất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vua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lập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triều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29295" y="1034665"/>
            <a:ext cx="3422732" cy="430887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sách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Mạc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>
            <a:endCxn id="12" idx="1"/>
          </p:cNvCxnSpPr>
          <p:nvPr/>
        </p:nvCxnSpPr>
        <p:spPr>
          <a:xfrm flipV="1">
            <a:off x="1967500" y="407704"/>
            <a:ext cx="361795" cy="365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3" idx="1"/>
          </p:cNvCxnSpPr>
          <p:nvPr/>
        </p:nvCxnSpPr>
        <p:spPr>
          <a:xfrm>
            <a:off x="1941374" y="746892"/>
            <a:ext cx="387921" cy="5032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94000" y="2920860"/>
            <a:ext cx="1378904" cy="430887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lang="en-US" altLang="en-US" sz="2200" b="1" noProof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2200" b="1" noProof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noProof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52165" y="1861681"/>
            <a:ext cx="6822141" cy="400110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trị : Xây dựng chính quyền theo mô hình cũ nhà Lê sơ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2165" y="2488642"/>
            <a:ext cx="5751896" cy="400110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Kinh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tế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Giải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quyết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vấn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ruộng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đất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dân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2165" y="3183158"/>
            <a:ext cx="6405282" cy="400110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vi-VN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9229" y="3871026"/>
            <a:ext cx="6311153" cy="400110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>
            <a:stCxn id="11" idx="3"/>
            <a:endCxn id="2" idx="1"/>
          </p:cNvCxnSpPr>
          <p:nvPr/>
        </p:nvCxnSpPr>
        <p:spPr>
          <a:xfrm flipV="1">
            <a:off x="1672904" y="2061736"/>
            <a:ext cx="1079261" cy="10745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3"/>
            <a:endCxn id="3" idx="1"/>
          </p:cNvCxnSpPr>
          <p:nvPr/>
        </p:nvCxnSpPr>
        <p:spPr>
          <a:xfrm flipV="1">
            <a:off x="1672904" y="2688697"/>
            <a:ext cx="1079261" cy="4476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3"/>
            <a:endCxn id="6" idx="1"/>
          </p:cNvCxnSpPr>
          <p:nvPr/>
        </p:nvCxnSpPr>
        <p:spPr>
          <a:xfrm>
            <a:off x="1672904" y="3136304"/>
            <a:ext cx="1079261" cy="2469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3"/>
            <a:endCxn id="8" idx="1"/>
          </p:cNvCxnSpPr>
          <p:nvPr/>
        </p:nvCxnSpPr>
        <p:spPr>
          <a:xfrm>
            <a:off x="1672904" y="3136304"/>
            <a:ext cx="1126325" cy="9347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273943" y="4616272"/>
            <a:ext cx="4708340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vi-VN" sz="2000" b="1" i="1" dirty="0">
                <a:solidFill>
                  <a:schemeClr val="bg1"/>
                </a:solidFill>
                <a:latin typeface="Times New Roman" pitchFamily="18" charset="0"/>
              </a:rPr>
              <a:t>Bước đầu ổn định lại tình hình đất nước. </a:t>
            </a:r>
            <a:endParaRPr lang="en-US" sz="20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2291195" y="4654962"/>
            <a:ext cx="712694" cy="32273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Flowchart: Punched Tape 33"/>
          <p:cNvSpPr/>
          <p:nvPr/>
        </p:nvSpPr>
        <p:spPr>
          <a:xfrm>
            <a:off x="3645874" y="5361518"/>
            <a:ext cx="4617861" cy="1321670"/>
          </a:xfrm>
          <a:prstGeom prst="flowChartPunchedTape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US" alt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1" algn="ctr"/>
            <a:r>
              <a:rPr lang="en-US" alt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cầm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Mạc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gặp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khó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khăn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80342" y="5447471"/>
            <a:ext cx="1661032" cy="430887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Đối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ngoại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26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  <p:bldP spid="6" grpId="0" animBg="1"/>
      <p:bldP spid="8" grpId="0" animBg="1"/>
      <p:bldP spid="31" grpId="0" animBg="1"/>
      <p:bldP spid="32" grpId="0" animBg="1"/>
      <p:bldP spid="34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2_500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201"/>
            <a:ext cx="6553200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1581150" y="1365250"/>
            <a:ext cx="2216150" cy="40011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/>
              <a:t>Kinh</a:t>
            </a:r>
            <a:r>
              <a:rPr lang="en-US" sz="2000" b="1" dirty="0"/>
              <a:t> </a:t>
            </a:r>
            <a:r>
              <a:rPr lang="en-US" sz="2000" b="1" dirty="0" err="1"/>
              <a:t>đô</a:t>
            </a:r>
            <a:r>
              <a:rPr lang="en-US" sz="2000" b="1" dirty="0"/>
              <a:t> </a:t>
            </a:r>
            <a:r>
              <a:rPr lang="en-US" sz="2000" b="1" dirty="0" err="1" smtClean="0"/>
              <a:t>nhà</a:t>
            </a:r>
            <a:r>
              <a:rPr lang="en-US" sz="2000" b="1" dirty="0" smtClean="0"/>
              <a:t> </a:t>
            </a:r>
            <a:r>
              <a:rPr lang="en-US" sz="2000" b="1" dirty="0" err="1"/>
              <a:t>Mạc</a:t>
            </a:r>
            <a:r>
              <a:rPr lang="en-US" sz="2000" b="1" dirty="0"/>
              <a:t> </a:t>
            </a: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8656638" y="1652589"/>
            <a:ext cx="3306762" cy="1015663"/>
          </a:xfrm>
          <a:prstGeom prst="rect">
            <a:avLst/>
          </a:prstGeom>
          <a:solidFill>
            <a:srgbClr val="0099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chemeClr val="bg1"/>
                </a:solidFill>
              </a:rPr>
              <a:t>Phía</a:t>
            </a:r>
            <a:r>
              <a:rPr lang="en-US" sz="2000" b="1" dirty="0">
                <a:solidFill>
                  <a:schemeClr val="bg1"/>
                </a:solidFill>
              </a:rPr>
              <a:t> Nam: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quan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lại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cũ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của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nhà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Lê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sơ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nổi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dậy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chống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lại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nhà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Mạc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3200400" y="5879295"/>
            <a:ext cx="6091517" cy="40011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/>
              <a:t>Lược</a:t>
            </a:r>
            <a:r>
              <a:rPr lang="en-US" sz="2000" b="1" dirty="0"/>
              <a:t> </a:t>
            </a:r>
            <a:r>
              <a:rPr lang="en-US" sz="2000" b="1" dirty="0" err="1"/>
              <a:t>đồ</a:t>
            </a:r>
            <a:r>
              <a:rPr lang="en-US" sz="2000" b="1" dirty="0"/>
              <a:t> </a:t>
            </a:r>
            <a:r>
              <a:rPr lang="en-US" sz="2000" b="1" dirty="0" err="1"/>
              <a:t>nước</a:t>
            </a:r>
            <a:r>
              <a:rPr lang="en-US" sz="2000" b="1" dirty="0"/>
              <a:t> ta </a:t>
            </a:r>
            <a:r>
              <a:rPr lang="en-US" sz="2000" b="1" dirty="0" err="1"/>
              <a:t>thời</a:t>
            </a:r>
            <a:r>
              <a:rPr lang="en-US" sz="2000" b="1" dirty="0"/>
              <a:t> </a:t>
            </a:r>
            <a:r>
              <a:rPr lang="en-US" sz="2000" b="1" dirty="0" err="1"/>
              <a:t>kì</a:t>
            </a:r>
            <a:r>
              <a:rPr lang="en-US" sz="2000" b="1" dirty="0"/>
              <a:t> </a:t>
            </a:r>
            <a:r>
              <a:rPr lang="en-US" sz="2000" b="1" dirty="0" smtClean="0"/>
              <a:t>Nam </a:t>
            </a:r>
            <a:r>
              <a:rPr lang="en-US" sz="2000" b="1" dirty="0" err="1"/>
              <a:t>triều</a:t>
            </a:r>
            <a:r>
              <a:rPr lang="en-US" sz="2000" b="1" dirty="0"/>
              <a:t> – </a:t>
            </a:r>
            <a:r>
              <a:rPr lang="en-US" sz="2000" b="1" dirty="0" err="1"/>
              <a:t>Bắc</a:t>
            </a:r>
            <a:r>
              <a:rPr lang="en-US" sz="2000" b="1" dirty="0"/>
              <a:t> </a:t>
            </a:r>
            <a:r>
              <a:rPr lang="en-US" sz="2000" b="1" dirty="0" err="1"/>
              <a:t>triều</a:t>
            </a:r>
            <a:endParaRPr lang="en-US" sz="2000" b="1" dirty="0"/>
          </a:p>
        </p:txBody>
      </p:sp>
      <p:sp>
        <p:nvSpPr>
          <p:cNvPr id="11270" name="Line 9"/>
          <p:cNvSpPr>
            <a:spLocks noChangeShapeType="1"/>
          </p:cNvSpPr>
          <p:nvPr/>
        </p:nvSpPr>
        <p:spPr bwMode="auto">
          <a:xfrm>
            <a:off x="3810000" y="152400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1498" name="Line 10"/>
          <p:cNvSpPr>
            <a:spLocks noChangeShapeType="1"/>
          </p:cNvSpPr>
          <p:nvPr/>
        </p:nvSpPr>
        <p:spPr bwMode="auto">
          <a:xfrm flipH="1" flipV="1">
            <a:off x="6553200" y="1981200"/>
            <a:ext cx="20574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1499" name="Text Box 11"/>
          <p:cNvSpPr txBox="1">
            <a:spLocks noChangeArrowheads="1"/>
          </p:cNvSpPr>
          <p:nvPr/>
        </p:nvSpPr>
        <p:spPr bwMode="auto">
          <a:xfrm>
            <a:off x="8656638" y="152401"/>
            <a:ext cx="3306762" cy="1015663"/>
          </a:xfrm>
          <a:prstGeom prst="rect">
            <a:avLst/>
          </a:prstGeom>
          <a:solidFill>
            <a:srgbClr val="00990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>
                <a:solidFill>
                  <a:schemeClr val="bg1"/>
                </a:solidFill>
              </a:rPr>
              <a:t>Phía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Bắc</a:t>
            </a:r>
            <a:r>
              <a:rPr lang="en-US" sz="2000" b="1" dirty="0" smtClean="0">
                <a:solidFill>
                  <a:schemeClr val="bg1"/>
                </a:solidFill>
              </a:rPr>
              <a:t>: </a:t>
            </a:r>
            <a:r>
              <a:rPr lang="en-US" sz="2000" b="1" dirty="0" err="1" smtClean="0">
                <a:solidFill>
                  <a:schemeClr val="bg1"/>
                </a:solidFill>
              </a:rPr>
              <a:t>Giặc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Minh </a:t>
            </a:r>
            <a:r>
              <a:rPr lang="en-US" sz="2000" b="1" dirty="0" err="1">
                <a:solidFill>
                  <a:schemeClr val="bg1"/>
                </a:solidFill>
              </a:rPr>
              <a:t>đem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quân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tiến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sát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biên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giới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đe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dọa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xâm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lược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nước</a:t>
            </a:r>
            <a:r>
              <a:rPr lang="en-US" sz="2000" b="1" dirty="0">
                <a:solidFill>
                  <a:schemeClr val="bg1"/>
                </a:solidFill>
              </a:rPr>
              <a:t> ta.</a:t>
            </a:r>
          </a:p>
        </p:txBody>
      </p:sp>
      <p:sp>
        <p:nvSpPr>
          <p:cNvPr id="191502" name="Line 14"/>
          <p:cNvSpPr>
            <a:spLocks noChangeShapeType="1"/>
          </p:cNvSpPr>
          <p:nvPr/>
        </p:nvSpPr>
        <p:spPr bwMode="auto">
          <a:xfrm flipH="1">
            <a:off x="7010400" y="457200"/>
            <a:ext cx="6858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1506" name="Line 18"/>
          <p:cNvSpPr>
            <a:spLocks noChangeShapeType="1"/>
          </p:cNvSpPr>
          <p:nvPr/>
        </p:nvSpPr>
        <p:spPr bwMode="auto">
          <a:xfrm flipH="1">
            <a:off x="7162800" y="609600"/>
            <a:ext cx="6858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1507" name="Line 19"/>
          <p:cNvSpPr>
            <a:spLocks noChangeShapeType="1"/>
          </p:cNvSpPr>
          <p:nvPr/>
        </p:nvSpPr>
        <p:spPr bwMode="auto">
          <a:xfrm flipH="1">
            <a:off x="7315200" y="762000"/>
            <a:ext cx="6858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3" name="Straight Arrow Connector 2"/>
          <p:cNvCxnSpPr>
            <a:endCxn id="191506" idx="0"/>
          </p:cNvCxnSpPr>
          <p:nvPr/>
        </p:nvCxnSpPr>
        <p:spPr>
          <a:xfrm flipH="1">
            <a:off x="7848600" y="363071"/>
            <a:ext cx="808038" cy="2465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68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5" grpId="0" animBg="1"/>
      <p:bldP spid="191498" grpId="0" animBg="1"/>
      <p:bldP spid="1914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996" y="531449"/>
            <a:ext cx="1756378" cy="430887"/>
          </a:xfrm>
          <a:prstGeom prst="rect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altLang="en-US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alt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Mạc</a:t>
            </a:r>
            <a:r>
              <a:rPr kumimoji="0" lang="en-US" alt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29295" y="176871"/>
            <a:ext cx="9829935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1257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Đăng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Dung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phế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truất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vua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lập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triều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29295" y="1034665"/>
            <a:ext cx="3422732" cy="430887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sách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Mạc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>
            <a:endCxn id="12" idx="1"/>
          </p:cNvCxnSpPr>
          <p:nvPr/>
        </p:nvCxnSpPr>
        <p:spPr>
          <a:xfrm flipV="1">
            <a:off x="1967500" y="407704"/>
            <a:ext cx="361795" cy="365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3" idx="1"/>
          </p:cNvCxnSpPr>
          <p:nvPr/>
        </p:nvCxnSpPr>
        <p:spPr>
          <a:xfrm>
            <a:off x="1941374" y="746892"/>
            <a:ext cx="387921" cy="5032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69493" y="1898883"/>
            <a:ext cx="1378904" cy="430887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Đối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3466" y="2820666"/>
            <a:ext cx="1661032" cy="430887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Đối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ngoại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7" name="Straight Connector 6"/>
          <p:cNvCxnSpPr>
            <a:endCxn id="11" idx="1"/>
          </p:cNvCxnSpPr>
          <p:nvPr/>
        </p:nvCxnSpPr>
        <p:spPr>
          <a:xfrm flipV="1">
            <a:off x="184996" y="2114327"/>
            <a:ext cx="584497" cy="4185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15" idx="1"/>
          </p:cNvCxnSpPr>
          <p:nvPr/>
        </p:nvCxnSpPr>
        <p:spPr>
          <a:xfrm>
            <a:off x="184996" y="2532893"/>
            <a:ext cx="558470" cy="5032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159810" y="2532893"/>
            <a:ext cx="4565673" cy="400110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Phía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Bắc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Cắt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đất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thần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phục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nhà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Minh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59810" y="3310687"/>
            <a:ext cx="5184433" cy="400110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Phía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Nam: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Đàn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áp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lực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lượng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cựu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thần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nhà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Lê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>
            <a:stCxn id="15" idx="3"/>
            <a:endCxn id="16" idx="1"/>
          </p:cNvCxnSpPr>
          <p:nvPr/>
        </p:nvCxnSpPr>
        <p:spPr>
          <a:xfrm flipV="1">
            <a:off x="2404498" y="2732948"/>
            <a:ext cx="755312" cy="303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5" idx="3"/>
            <a:endCxn id="26" idx="1"/>
          </p:cNvCxnSpPr>
          <p:nvPr/>
        </p:nvCxnSpPr>
        <p:spPr>
          <a:xfrm>
            <a:off x="2404498" y="3036110"/>
            <a:ext cx="755312" cy="4746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641019" y="4244957"/>
            <a:ext cx="4373427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N</a:t>
            </a:r>
            <a:r>
              <a:rPr lang="vi-VN" sz="2000" b="1" i="1" dirty="0" smtClean="0">
                <a:solidFill>
                  <a:schemeClr val="bg1"/>
                </a:solidFill>
                <a:latin typeface="Times New Roman" pitchFamily="18" charset="0"/>
              </a:rPr>
              <a:t>hân </a:t>
            </a:r>
            <a:r>
              <a:rPr lang="vi-VN" sz="2000" b="1" i="1" dirty="0">
                <a:solidFill>
                  <a:schemeClr val="bg1"/>
                </a:solidFill>
                <a:latin typeface="Times New Roman" pitchFamily="18" charset="0"/>
              </a:rPr>
              <a:t>dân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phản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đối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nhà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Mạc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bị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cô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Times New Roman" pitchFamily="18" charset="0"/>
              </a:rPr>
              <a:t>lập</a:t>
            </a:r>
            <a:endParaRPr lang="en-US" sz="20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2871909" y="4320914"/>
            <a:ext cx="548640" cy="24819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5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6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Horizontal brick"/>
          <p:cNvSpPr txBox="1">
            <a:spLocks noChangeArrowheads="1"/>
          </p:cNvSpPr>
          <p:nvPr/>
        </p:nvSpPr>
        <p:spPr>
          <a:xfrm>
            <a:off x="0" y="76200"/>
            <a:ext cx="12192000" cy="8382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1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21: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NHỮNG BIẾN ĐỔI CỦA NHÀ NƯỚC PHONG KIẾN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 CÁC THẾ KỶ XVI - XVIII.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17650" y="1706651"/>
            <a:ext cx="8671379" cy="523220"/>
          </a:xfrm>
          <a:prstGeom prst="rect">
            <a:avLst/>
          </a:prstGeom>
          <a:solidFill>
            <a:srgbClr val="07A543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sụp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17650" y="3137195"/>
            <a:ext cx="3877310" cy="523875"/>
          </a:xfrm>
          <a:prstGeom prst="rect">
            <a:avLst/>
          </a:prstGeom>
          <a:solidFill>
            <a:srgbClr val="07A543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85681" y="2699681"/>
            <a:ext cx="5396570" cy="5238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Chiến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Bắc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85681" y="3677103"/>
            <a:ext cx="4530633" cy="5238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Chiến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Trịnh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03362" y="4663234"/>
            <a:ext cx="8228467" cy="523220"/>
          </a:xfrm>
          <a:prstGeom prst="rect">
            <a:avLst/>
          </a:prstGeom>
          <a:solidFill>
            <a:srgbClr val="07A543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Ngoài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503362" y="5956663"/>
            <a:ext cx="6739301" cy="523875"/>
          </a:xfrm>
          <a:prstGeom prst="rect">
            <a:avLst/>
          </a:prstGeom>
          <a:solidFill>
            <a:srgbClr val="07A543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4.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>
            <a:endCxn id="5" idx="1"/>
          </p:cNvCxnSpPr>
          <p:nvPr/>
        </p:nvCxnSpPr>
        <p:spPr bwMode="auto">
          <a:xfrm flipV="1">
            <a:off x="104503" y="1968261"/>
            <a:ext cx="1413147" cy="20812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>
            <a:endCxn id="6" idx="1"/>
          </p:cNvCxnSpPr>
          <p:nvPr/>
        </p:nvCxnSpPr>
        <p:spPr bwMode="auto">
          <a:xfrm flipV="1">
            <a:off x="104503" y="3399133"/>
            <a:ext cx="1413147" cy="63729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>
            <a:endCxn id="9" idx="1"/>
          </p:cNvCxnSpPr>
          <p:nvPr/>
        </p:nvCxnSpPr>
        <p:spPr bwMode="auto">
          <a:xfrm>
            <a:off x="104503" y="4049486"/>
            <a:ext cx="1398859" cy="87535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endCxn id="10" idx="1"/>
          </p:cNvCxnSpPr>
          <p:nvPr/>
        </p:nvCxnSpPr>
        <p:spPr bwMode="auto">
          <a:xfrm>
            <a:off x="104503" y="4049486"/>
            <a:ext cx="1398859" cy="21691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>
            <a:stCxn id="6" idx="3"/>
            <a:endCxn id="7" idx="1"/>
          </p:cNvCxnSpPr>
          <p:nvPr/>
        </p:nvCxnSpPr>
        <p:spPr bwMode="auto">
          <a:xfrm flipV="1">
            <a:off x="5394960" y="2961619"/>
            <a:ext cx="690721" cy="4375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stCxn id="6" idx="3"/>
            <a:endCxn id="8" idx="1"/>
          </p:cNvCxnSpPr>
          <p:nvPr/>
        </p:nvCxnSpPr>
        <p:spPr bwMode="auto">
          <a:xfrm>
            <a:off x="5394960" y="3399133"/>
            <a:ext cx="690721" cy="5399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8527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3388659"/>
            <a:ext cx="44240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385982" y="1398496"/>
            <a:ext cx="2009181" cy="19907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273553" y="3599302"/>
            <a:ext cx="146573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77992" y="1387984"/>
            <a:ext cx="3895561" cy="22297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1"/>
          <p:cNvSpPr txBox="1"/>
          <p:nvPr/>
        </p:nvSpPr>
        <p:spPr>
          <a:xfrm>
            <a:off x="0" y="2860638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endParaRPr lang="en-US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165704" y="3229970"/>
            <a:ext cx="0" cy="254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59398" y="3229970"/>
            <a:ext cx="0" cy="254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337258" y="3243417"/>
            <a:ext cx="0" cy="254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332048" y="3293625"/>
            <a:ext cx="107868" cy="1266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968836" y="2707056"/>
            <a:ext cx="107868" cy="1266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699890" y="1950415"/>
            <a:ext cx="107868" cy="1266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037188" y="1725008"/>
            <a:ext cx="130364" cy="13836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833129" y="2179794"/>
            <a:ext cx="130364" cy="13836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8606608" y="2643297"/>
            <a:ext cx="121024" cy="13121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9341767" y="3045304"/>
            <a:ext cx="94129" cy="1149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16"/>
          <p:cNvSpPr txBox="1"/>
          <p:nvPr/>
        </p:nvSpPr>
        <p:spPr>
          <a:xfrm>
            <a:off x="803250" y="3599302"/>
            <a:ext cx="81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endParaRPr lang="en-US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5"/>
          <p:cNvSpPr txBox="1"/>
          <p:nvPr/>
        </p:nvSpPr>
        <p:spPr>
          <a:xfrm>
            <a:off x="959853" y="2433641"/>
            <a:ext cx="38481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4" name="Text Box 17"/>
          <p:cNvSpPr txBox="1"/>
          <p:nvPr/>
        </p:nvSpPr>
        <p:spPr>
          <a:xfrm>
            <a:off x="1853950" y="3606482"/>
            <a:ext cx="81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endParaRPr lang="en-US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18"/>
          <p:cNvSpPr txBox="1"/>
          <p:nvPr/>
        </p:nvSpPr>
        <p:spPr>
          <a:xfrm>
            <a:off x="2678700" y="3553606"/>
            <a:ext cx="1102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endParaRPr lang="en-US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20"/>
          <p:cNvSpPr txBox="1"/>
          <p:nvPr/>
        </p:nvSpPr>
        <p:spPr>
          <a:xfrm>
            <a:off x="4942929" y="2802060"/>
            <a:ext cx="81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7A5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b="1" dirty="0">
                <a:solidFill>
                  <a:srgbClr val="07A5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0" name="Text Box 22"/>
          <p:cNvSpPr txBox="1"/>
          <p:nvPr/>
        </p:nvSpPr>
        <p:spPr>
          <a:xfrm>
            <a:off x="5613852" y="2064309"/>
            <a:ext cx="81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7A5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err="1">
                <a:solidFill>
                  <a:srgbClr val="07A5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b="1" dirty="0">
                <a:solidFill>
                  <a:srgbClr val="07A5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1" name="Text Box 23"/>
          <p:cNvSpPr txBox="1"/>
          <p:nvPr/>
        </p:nvSpPr>
        <p:spPr>
          <a:xfrm>
            <a:off x="5674953" y="992187"/>
            <a:ext cx="125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24"/>
          <p:cNvSpPr txBox="1"/>
          <p:nvPr/>
        </p:nvSpPr>
        <p:spPr>
          <a:xfrm>
            <a:off x="5997328" y="460737"/>
            <a:ext cx="758564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</a:t>
            </a:r>
          </a:p>
        </p:txBody>
      </p:sp>
      <p:sp>
        <p:nvSpPr>
          <p:cNvPr id="64" name="Text Box 19"/>
          <p:cNvSpPr txBox="1"/>
          <p:nvPr/>
        </p:nvSpPr>
        <p:spPr>
          <a:xfrm>
            <a:off x="4199123" y="3433027"/>
            <a:ext cx="81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7A5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err="1">
                <a:solidFill>
                  <a:srgbClr val="07A5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b="1" dirty="0">
              <a:solidFill>
                <a:srgbClr val="07A5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441144" y="1694330"/>
            <a:ext cx="644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endParaRPr lang="en-US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 Box 24"/>
          <p:cNvSpPr txBox="1"/>
          <p:nvPr/>
        </p:nvSpPr>
        <p:spPr>
          <a:xfrm>
            <a:off x="8710368" y="2225839"/>
            <a:ext cx="1212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endParaRPr lang="en-US" sz="30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 Box 23"/>
          <p:cNvSpPr txBox="1"/>
          <p:nvPr/>
        </p:nvSpPr>
        <p:spPr>
          <a:xfrm>
            <a:off x="7540772" y="1471024"/>
            <a:ext cx="237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b="1" dirty="0" err="1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b="1" dirty="0" err="1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653247" y="267597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521746" y="315054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endParaRPr lang="en-US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10273553" y="3519872"/>
            <a:ext cx="0" cy="1568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9947181" y="390252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1945</a:t>
            </a:r>
            <a:endParaRPr lang="en-US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 Box 24"/>
          <p:cNvSpPr txBox="1"/>
          <p:nvPr/>
        </p:nvSpPr>
        <p:spPr>
          <a:xfrm>
            <a:off x="9995626" y="2905476"/>
            <a:ext cx="758564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endParaRPr lang="en-US" sz="3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7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1225" y="261259"/>
            <a:ext cx="3518263" cy="4111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 smtClean="0">
                <a:latin typeface=".VnTime" panose="020B7200000000000000" pitchFamily="34" charset="0"/>
              </a:rPr>
              <a:t>C¸c</a:t>
            </a:r>
            <a:r>
              <a:rPr lang="en-US" altLang="en-US" sz="2800" b="1" dirty="0" smtClean="0">
                <a:latin typeface=".VnTime" panose="020B7200000000000000" pitchFamily="34" charset="0"/>
              </a:rPr>
              <a:t> ®</a:t>
            </a:r>
            <a:r>
              <a:rPr lang="en-US" altLang="en-US" sz="2800" b="1" dirty="0" err="1" smtClean="0">
                <a:latin typeface=".VnTime" panose="020B7200000000000000" pitchFamily="34" charset="0"/>
              </a:rPr>
              <a:t>êi</a:t>
            </a:r>
            <a:r>
              <a:rPr lang="en-US" altLang="en-US" sz="28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 smtClean="0">
                <a:latin typeface=".VnTime" panose="020B7200000000000000" pitchFamily="34" charset="0"/>
              </a:rPr>
              <a:t>vua</a:t>
            </a:r>
            <a:r>
              <a:rPr lang="en-US" altLang="en-US" sz="28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 smtClean="0">
                <a:latin typeface=".VnTime" panose="020B7200000000000000" pitchFamily="34" charset="0"/>
              </a:rPr>
              <a:t>triÒu</a:t>
            </a:r>
            <a:r>
              <a:rPr lang="en-US" altLang="en-US" sz="2800" b="1" dirty="0" smtClean="0">
                <a:latin typeface=".VnTime" panose="020B7200000000000000" pitchFamily="34" charset="0"/>
              </a:rPr>
              <a:t> lª s¬</a:t>
            </a:r>
            <a:endParaRPr lang="en-US" altLang="en-US" sz="2800" b="1" dirty="0">
              <a:latin typeface=".VnTime" panose="020B7200000000000000" pitchFamily="34" charset="0"/>
            </a:endParaRPr>
          </a:p>
        </p:txBody>
      </p:sp>
      <p:graphicFrame>
        <p:nvGraphicFramePr>
          <p:cNvPr id="5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548102"/>
              </p:ext>
            </p:extLst>
          </p:nvPr>
        </p:nvGraphicFramePr>
        <p:xfrm>
          <a:off x="39186" y="862149"/>
          <a:ext cx="3922343" cy="5968250"/>
        </p:xfrm>
        <a:graphic>
          <a:graphicData uri="http://schemas.openxmlformats.org/drawingml/2006/table">
            <a:tbl>
              <a:tblPr/>
              <a:tblGrid>
                <a:gridCol w="449712">
                  <a:extLst>
                    <a:ext uri="{9D8B030D-6E8A-4147-A177-3AD203B41FA5}">
                      <a16:colId xmlns="" xmlns:a16="http://schemas.microsoft.com/office/drawing/2014/main" val="2734537995"/>
                    </a:ext>
                  </a:extLst>
                </a:gridCol>
                <a:gridCol w="1807191">
                  <a:extLst>
                    <a:ext uri="{9D8B030D-6E8A-4147-A177-3AD203B41FA5}">
                      <a16:colId xmlns="" xmlns:a16="http://schemas.microsoft.com/office/drawing/2014/main" val="3659677107"/>
                    </a:ext>
                  </a:extLst>
                </a:gridCol>
                <a:gridCol w="1665440">
                  <a:extLst>
                    <a:ext uri="{9D8B030D-6E8A-4147-A177-3AD203B41FA5}">
                      <a16:colId xmlns="" xmlns:a16="http://schemas.microsoft.com/office/drawing/2014/main" val="2354590855"/>
                    </a:ext>
                  </a:extLst>
                </a:gridCol>
              </a:tblGrid>
              <a:tr h="63938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§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êi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vua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Thêi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gian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ë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ng«i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7570971"/>
                  </a:ext>
                </a:extLst>
              </a:tr>
              <a:tr h="53281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Lª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Th¸i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Tæ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1428-1433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5020710"/>
                  </a:ext>
                </a:extLst>
              </a:tr>
              <a:tr h="53281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Lª Th¸i T«ng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1434-1442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77521263"/>
                  </a:ext>
                </a:extLst>
              </a:tr>
              <a:tr h="53281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Lª Nh©n T«ng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1443-1459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7682641"/>
                  </a:ext>
                </a:extLst>
              </a:tr>
              <a:tr h="53281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Lª Th¸nh T«ng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1460-1497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9555970"/>
                  </a:ext>
                </a:extLst>
              </a:tr>
              <a:tr h="53281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Lª HiÕn T«ng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1497-1504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8233358"/>
                  </a:ext>
                </a:extLst>
              </a:tr>
              <a:tr h="53281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Lª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Tóc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T«ng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1504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793795"/>
                  </a:ext>
                </a:extLst>
              </a:tr>
              <a:tr h="53281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Lª Uy Môc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1505- 1509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2807723"/>
                  </a:ext>
                </a:extLst>
              </a:tr>
              <a:tr h="53281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Lª T­¬ng Dùc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1510-1516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9180213"/>
                  </a:ext>
                </a:extLst>
              </a:tr>
              <a:tr h="53281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Lª Chiªu T«ng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1516-1522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1763105"/>
                  </a:ext>
                </a:extLst>
              </a:tr>
              <a:tr h="53281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Lª Cung Hoµng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1522-1527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350878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03569" y="287377"/>
            <a:ext cx="7122820" cy="533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latin typeface="Times New Roman" pitchFamily="18" charset="0"/>
              </a:rPr>
              <a:t>Triều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</a:rPr>
              <a:t>Lê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</a:rPr>
              <a:t>sơ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</a:rPr>
              <a:t>là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</a:rPr>
              <a:t>thời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</a:rPr>
              <a:t>kì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</a:rPr>
              <a:t>thịnh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</a:rPr>
              <a:t>trị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</a:rPr>
              <a:t>chế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</a:rPr>
              <a:t>độ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</a:rPr>
              <a:t>phong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</a:rPr>
              <a:t>kiến</a:t>
            </a:r>
            <a:r>
              <a:rPr lang="en-US" sz="2000" b="1" dirty="0" smtClean="0">
                <a:latin typeface="Times New Roman" pitchFamily="18" charset="0"/>
              </a:rPr>
              <a:t> VN </a:t>
            </a:r>
            <a:r>
              <a:rPr lang="en-US" sz="2000" b="1" dirty="0" err="1" smtClean="0">
                <a:latin typeface="Times New Roman" pitchFamily="18" charset="0"/>
              </a:rPr>
              <a:t>vì</a:t>
            </a:r>
            <a:r>
              <a:rPr lang="en-US" sz="2000" b="1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29767" y="2348766"/>
            <a:ext cx="1066800" cy="2847833"/>
          </a:xfrm>
          <a:prstGeom prst="rect">
            <a:avLst/>
          </a:prstGeom>
          <a:solidFill>
            <a:srgbClr val="FFCCFF"/>
          </a:solidFill>
          <a:ln w="28575" cap="flat" cmpd="sng" algn="ctr">
            <a:solidFill>
              <a:schemeClr val="tx1"/>
            </a:solidFill>
            <a:prstDash val="solid"/>
            <a:headEnd/>
            <a:tailEnd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  <a:ex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Bộ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máy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nhà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nước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hoàn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chỉnh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nhất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855D5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742611" y="2367814"/>
            <a:ext cx="1066800" cy="2847833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Pháp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luật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chặt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chẽ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nhất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855D5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826137" y="2329714"/>
            <a:ext cx="1066800" cy="2885933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dục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phát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triển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đạt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đến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cực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thịnh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859589" y="2367814"/>
            <a:ext cx="1066800" cy="2924033"/>
          </a:xfrm>
          <a:prstGeom prst="rect">
            <a:avLst/>
          </a:prstGeom>
          <a:solidFill>
            <a:srgbClr val="FFCCFF"/>
          </a:solidFill>
          <a:ln w="28575" cap="flat" cmpd="sng" algn="ctr">
            <a:solidFill>
              <a:schemeClr val="tx1"/>
            </a:solidFill>
            <a:prstDash val="solid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Kinh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tế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phục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hồi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phát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55D5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triển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855D5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>
            <a:stCxn id="6" idx="2"/>
            <a:endCxn id="8" idx="0"/>
          </p:cNvCxnSpPr>
          <p:nvPr/>
        </p:nvCxnSpPr>
        <p:spPr bwMode="auto">
          <a:xfrm flipH="1">
            <a:off x="5263167" y="820777"/>
            <a:ext cx="3101812" cy="152798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6" idx="2"/>
            <a:endCxn id="9" idx="0"/>
          </p:cNvCxnSpPr>
          <p:nvPr/>
        </p:nvCxnSpPr>
        <p:spPr bwMode="auto">
          <a:xfrm flipH="1">
            <a:off x="7276011" y="820777"/>
            <a:ext cx="1088968" cy="15470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6" idx="2"/>
            <a:endCxn id="10" idx="0"/>
          </p:cNvCxnSpPr>
          <p:nvPr/>
        </p:nvCxnSpPr>
        <p:spPr bwMode="auto">
          <a:xfrm>
            <a:off x="8364979" y="820777"/>
            <a:ext cx="994558" cy="15089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>
            <a:stCxn id="6" idx="2"/>
            <a:endCxn id="11" idx="0"/>
          </p:cNvCxnSpPr>
          <p:nvPr/>
        </p:nvCxnSpPr>
        <p:spPr bwMode="auto">
          <a:xfrm>
            <a:off x="8364979" y="820777"/>
            <a:ext cx="3028010" cy="15470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8813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Horizontal brick"/>
          <p:cNvSpPr txBox="1">
            <a:spLocks noChangeArrowheads="1"/>
          </p:cNvSpPr>
          <p:nvPr/>
        </p:nvSpPr>
        <p:spPr>
          <a:xfrm>
            <a:off x="0" y="0"/>
            <a:ext cx="12192000" cy="40789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1" i="1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21:</a:t>
            </a:r>
            <a:r>
              <a:rPr kumimoji="0" lang="vi-V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vi-V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NHỮNG BIẾN ĐỔI CỦA NHÀ NƯỚC PHONG KIẾN</a:t>
            </a:r>
            <a:r>
              <a:rPr kumimoji="0" lang="en-US" alt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vi-V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 CÁC THẾ KỶ XVI - XVIII.</a:t>
            </a:r>
            <a:endParaRPr kumimoji="0" lang="en-US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9497" y="778804"/>
            <a:ext cx="8671379" cy="523220"/>
          </a:xfrm>
          <a:prstGeom prst="rect">
            <a:avLst/>
          </a:prstGeom>
          <a:solidFill>
            <a:srgbClr val="07A543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sụp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3402" y="2555835"/>
            <a:ext cx="7817474" cy="46166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Đầu thế kỷ XVI nhà Lê sơ lâm vào khủng hoảng suy yếu.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3618796" y="3497018"/>
            <a:ext cx="3617258" cy="260512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iểu </a:t>
            </a:r>
            <a:r>
              <a:rPr lang="vi-VN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 của </a:t>
            </a:r>
            <a:r>
              <a:rPr lang="vi-VN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yếu của nhà Lê ?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>
            <a:endCxn id="9" idx="1"/>
          </p:cNvCxnSpPr>
          <p:nvPr/>
        </p:nvCxnSpPr>
        <p:spPr>
          <a:xfrm flipV="1">
            <a:off x="0" y="2786668"/>
            <a:ext cx="1013402" cy="7318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30115" y="1592384"/>
            <a:ext cx="3607199" cy="430887"/>
          </a:xfrm>
          <a:prstGeom prst="rect">
            <a:avLst/>
          </a:prstGeom>
          <a:solidFill>
            <a:srgbClr val="0033C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AutoNum type="alphaLcPeriod"/>
            </a:pPr>
            <a:r>
              <a:rPr lang="en-US" altLang="en-US" sz="22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2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sụp</a:t>
            </a:r>
            <a:r>
              <a:rPr lang="en-US" altLang="en-US" sz="2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đổ</a:t>
            </a:r>
            <a:r>
              <a:rPr lang="en-US" altLang="en-US" sz="2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triều</a:t>
            </a:r>
            <a:r>
              <a:rPr lang="en-US" altLang="en-US" sz="2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Lê</a:t>
            </a:r>
            <a:r>
              <a:rPr lang="en-US" altLang="en-US" sz="2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sơ</a:t>
            </a:r>
            <a:endParaRPr lang="en-US" altLang="en-US" sz="22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50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Horizontal brick"/>
          <p:cNvSpPr txBox="1">
            <a:spLocks noChangeArrowheads="1"/>
          </p:cNvSpPr>
          <p:nvPr/>
        </p:nvSpPr>
        <p:spPr>
          <a:xfrm>
            <a:off x="0" y="0"/>
            <a:ext cx="12192000" cy="40789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1" i="1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21:</a:t>
            </a:r>
            <a:r>
              <a:rPr kumimoji="0" lang="vi-V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vi-V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NHỮNG BIẾN ĐỔI CỦA NHÀ NƯỚC PHONG KIẾN</a:t>
            </a:r>
            <a:r>
              <a:rPr kumimoji="0" lang="en-US" alt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vi-V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 CÁC THẾ KỶ XVI - XVIII.</a:t>
            </a:r>
            <a:endParaRPr kumimoji="0" lang="en-US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9497" y="778804"/>
            <a:ext cx="8671379" cy="523220"/>
          </a:xfrm>
          <a:prstGeom prst="rect">
            <a:avLst/>
          </a:prstGeom>
          <a:solidFill>
            <a:srgbClr val="07A543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sụp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3403" y="2611914"/>
            <a:ext cx="6221115" cy="40011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TK XVI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nhà Lê sơ lâm vào khủng hoảng suy yếu.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13403" y="3907228"/>
            <a:ext cx="5817703" cy="1938992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đọa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	+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endParaRPr lang="en-US" alt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3" name="Straight Connector 12"/>
          <p:cNvCxnSpPr>
            <a:endCxn id="9" idx="1"/>
          </p:cNvCxnSpPr>
          <p:nvPr/>
        </p:nvCxnSpPr>
        <p:spPr>
          <a:xfrm flipV="1">
            <a:off x="0" y="2842747"/>
            <a:ext cx="1013402" cy="7318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1" idx="1"/>
          </p:cNvCxnSpPr>
          <p:nvPr/>
        </p:nvCxnSpPr>
        <p:spPr>
          <a:xfrm>
            <a:off x="0" y="3574605"/>
            <a:ext cx="1013402" cy="13021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3" t="227"/>
          <a:stretch>
            <a:fillRect/>
          </a:stretch>
        </p:blipFill>
        <p:spPr bwMode="auto">
          <a:xfrm>
            <a:off x="7564547" y="1479533"/>
            <a:ext cx="4619625" cy="5407807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  <a:effectLst/>
        </p:spPr>
      </p:pic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7067564" y="2847332"/>
            <a:ext cx="853540" cy="741160"/>
          </a:xfrm>
          <a:prstGeom prst="wedgeRectCallout">
            <a:avLst>
              <a:gd name="adj1" fmla="val 121687"/>
              <a:gd name="adj2" fmla="val -135180"/>
            </a:avLst>
          </a:prstGeom>
          <a:solidFill>
            <a:srgbClr val="FF99FF">
              <a:alpha val="85001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98" b="1" dirty="0" err="1">
                <a:latin typeface="VNI-Times" pitchFamily="2" charset="0"/>
              </a:rPr>
              <a:t>Traàn</a:t>
            </a:r>
            <a:r>
              <a:rPr lang="en-US" altLang="en-US" sz="1598" b="1" dirty="0">
                <a:latin typeface="VNI-Times" pitchFamily="2" charset="0"/>
              </a:rPr>
              <a:t> </a:t>
            </a:r>
            <a:r>
              <a:rPr lang="en-US" altLang="en-US" sz="1598" b="1" dirty="0" err="1">
                <a:latin typeface="VNI-Times" pitchFamily="2" charset="0"/>
              </a:rPr>
              <a:t>Tuaân</a:t>
            </a:r>
            <a:r>
              <a:rPr lang="en-US" altLang="en-US" sz="1598" b="1" dirty="0">
                <a:latin typeface="VNI-Times" pitchFamily="2" charset="0"/>
              </a:rPr>
              <a:t>                          1511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8045505" y="3080392"/>
            <a:ext cx="1286754" cy="502500"/>
          </a:xfrm>
          <a:prstGeom prst="wedgeRectCallout">
            <a:avLst>
              <a:gd name="adj1" fmla="val -1042"/>
              <a:gd name="adj2" fmla="val -160713"/>
            </a:avLst>
          </a:prstGeom>
          <a:solidFill>
            <a:srgbClr val="FF99FF">
              <a:alpha val="85001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98" b="1" dirty="0" err="1">
                <a:latin typeface="VNI-Times" pitchFamily="2" charset="0"/>
              </a:rPr>
              <a:t>Phuøng</a:t>
            </a:r>
            <a:r>
              <a:rPr lang="en-US" altLang="en-US" sz="1598" b="1" dirty="0">
                <a:latin typeface="VNI-Times" pitchFamily="2" charset="0"/>
              </a:rPr>
              <a:t> </a:t>
            </a:r>
            <a:r>
              <a:rPr lang="en-US" altLang="en-US" sz="1598" b="1" dirty="0" err="1">
                <a:latin typeface="VNI-Times" pitchFamily="2" charset="0"/>
              </a:rPr>
              <a:t>Chöông</a:t>
            </a:r>
            <a:r>
              <a:rPr lang="en-US" altLang="en-US" sz="1598" b="1" dirty="0">
                <a:latin typeface="VNI-Times" pitchFamily="2" charset="0"/>
              </a:rPr>
              <a:t> 1515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9209791" y="4709966"/>
            <a:ext cx="1644183" cy="516572"/>
          </a:xfrm>
          <a:prstGeom prst="wedgeRectCallout">
            <a:avLst>
              <a:gd name="adj1" fmla="val -52917"/>
              <a:gd name="adj2" fmla="val -114583"/>
            </a:avLst>
          </a:prstGeom>
          <a:solidFill>
            <a:srgbClr val="FF99FF">
              <a:alpha val="85001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98" b="1" dirty="0" err="1">
                <a:latin typeface="VNI-Times" pitchFamily="2" charset="0"/>
              </a:rPr>
              <a:t>Leâ</a:t>
            </a:r>
            <a:r>
              <a:rPr lang="en-US" altLang="en-US" sz="1598" b="1" dirty="0">
                <a:latin typeface="VNI-Times" pitchFamily="2" charset="0"/>
              </a:rPr>
              <a:t> </a:t>
            </a:r>
            <a:r>
              <a:rPr lang="en-US" altLang="en-US" sz="1598" b="1" dirty="0" err="1">
                <a:latin typeface="VNI-Times" pitchFamily="2" charset="0"/>
              </a:rPr>
              <a:t>Hy</a:t>
            </a:r>
            <a:r>
              <a:rPr lang="en-US" altLang="en-US" sz="1598" b="1" dirty="0">
                <a:latin typeface="VNI-Times" pitchFamily="2" charset="0"/>
              </a:rPr>
              <a:t>,  </a:t>
            </a:r>
            <a:r>
              <a:rPr lang="en-US" altLang="en-US" sz="1598" b="1" dirty="0" err="1">
                <a:latin typeface="VNI-Times" pitchFamily="2" charset="0"/>
              </a:rPr>
              <a:t>Trònh</a:t>
            </a:r>
            <a:r>
              <a:rPr lang="en-US" altLang="en-US" sz="1598" b="1" dirty="0">
                <a:latin typeface="VNI-Times" pitchFamily="2" charset="0"/>
              </a:rPr>
              <a:t> </a:t>
            </a:r>
            <a:r>
              <a:rPr lang="en-US" altLang="en-US" sz="1598" b="1" dirty="0" err="1">
                <a:latin typeface="VNI-Times" pitchFamily="2" charset="0"/>
              </a:rPr>
              <a:t>Höng</a:t>
            </a:r>
            <a:r>
              <a:rPr lang="en-US" altLang="en-US" sz="1598" b="1" dirty="0">
                <a:latin typeface="VNI-Times" pitchFamily="2" charset="0"/>
              </a:rPr>
              <a:t> 1512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598" b="1" dirty="0">
              <a:latin typeface="VNI-Times" pitchFamily="2" charset="0"/>
            </a:endParaRPr>
          </a:p>
        </p:txBody>
      </p:sp>
      <p:sp>
        <p:nvSpPr>
          <p:cNvPr id="25" name="AutoShape 19"/>
          <p:cNvSpPr>
            <a:spLocks noChangeArrowheads="1"/>
          </p:cNvSpPr>
          <p:nvPr/>
        </p:nvSpPr>
        <p:spPr bwMode="auto">
          <a:xfrm>
            <a:off x="10434601" y="2726833"/>
            <a:ext cx="1345023" cy="365118"/>
          </a:xfrm>
          <a:prstGeom prst="wedgeRectCallout">
            <a:avLst>
              <a:gd name="adj1" fmla="val -52917"/>
              <a:gd name="adj2" fmla="val -146875"/>
            </a:avLst>
          </a:prstGeom>
          <a:solidFill>
            <a:srgbClr val="FF99FF">
              <a:alpha val="85001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598" b="1" dirty="0" err="1">
                <a:solidFill>
                  <a:prstClr val="black"/>
                </a:solidFill>
                <a:latin typeface="VNI-Times" pitchFamily="2" charset="0"/>
              </a:rPr>
              <a:t>Tr</a:t>
            </a:r>
            <a:r>
              <a:rPr lang="en-US" altLang="en-US" sz="1598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ần</a:t>
            </a:r>
            <a:r>
              <a:rPr lang="en-US" altLang="en-US" sz="1598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98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Cảo</a:t>
            </a:r>
            <a:r>
              <a:rPr lang="en-US" altLang="en-US" sz="1598" b="1" dirty="0">
                <a:solidFill>
                  <a:prstClr val="black"/>
                </a:solidFill>
                <a:latin typeface="Times New Roman" panose="02020603050405020304" pitchFamily="18" charset="0"/>
              </a:rPr>
              <a:t> 1516</a:t>
            </a:r>
            <a:endParaRPr lang="en-US" altLang="en-US" sz="1598" b="1" dirty="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0115" y="1592384"/>
            <a:ext cx="3607199" cy="430887"/>
          </a:xfrm>
          <a:prstGeom prst="rect">
            <a:avLst/>
          </a:prstGeom>
          <a:solidFill>
            <a:srgbClr val="0033C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AutoNum type="alphaLcPeriod"/>
            </a:pPr>
            <a:r>
              <a:rPr lang="en-US" altLang="en-US" sz="22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2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sụp</a:t>
            </a:r>
            <a:r>
              <a:rPr lang="en-US" altLang="en-US" sz="2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đổ</a:t>
            </a:r>
            <a:r>
              <a:rPr lang="en-US" altLang="en-US" sz="2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triều</a:t>
            </a:r>
            <a:r>
              <a:rPr lang="en-US" altLang="en-US" sz="2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Lê</a:t>
            </a:r>
            <a:r>
              <a:rPr lang="en-US" altLang="en-US" sz="2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sơ</a:t>
            </a:r>
            <a:endParaRPr lang="en-US" altLang="en-US" sz="22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21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17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9386" y="2531157"/>
            <a:ext cx="1756378" cy="430887"/>
          </a:xfrm>
          <a:prstGeom prst="rect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  <a:buClrTx/>
              <a:buFontTx/>
              <a:buNone/>
            </a:pPr>
            <a:r>
              <a:rPr lang="en-US" alt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riều</a:t>
            </a:r>
            <a:r>
              <a:rPr lang="en-US" altLang="en-US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386" y="1780646"/>
            <a:ext cx="3607199" cy="430887"/>
          </a:xfrm>
          <a:prstGeom prst="rect">
            <a:avLst/>
          </a:prstGeom>
          <a:solidFill>
            <a:srgbClr val="0033C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AutoNum type="alphaLcPeriod"/>
            </a:pPr>
            <a:r>
              <a:rPr lang="en-US" altLang="en-US" sz="22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2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sụp</a:t>
            </a:r>
            <a:r>
              <a:rPr lang="en-US" altLang="en-US" sz="2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đổ</a:t>
            </a:r>
            <a:r>
              <a:rPr lang="en-US" altLang="en-US" sz="2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triều</a:t>
            </a:r>
            <a:r>
              <a:rPr lang="en-US" altLang="en-US" sz="2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Lê</a:t>
            </a:r>
            <a:r>
              <a:rPr lang="en-US" altLang="en-US" sz="2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sơ</a:t>
            </a:r>
            <a:endParaRPr lang="en-US" altLang="en-US" sz="22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>
            <a:endCxn id="5" idx="1"/>
          </p:cNvCxnSpPr>
          <p:nvPr/>
        </p:nvCxnSpPr>
        <p:spPr>
          <a:xfrm flipV="1">
            <a:off x="0" y="1996090"/>
            <a:ext cx="579386" cy="2154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1"/>
          </p:cNvCxnSpPr>
          <p:nvPr/>
        </p:nvCxnSpPr>
        <p:spPr>
          <a:xfrm>
            <a:off x="0" y="2211533"/>
            <a:ext cx="579386" cy="5350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10881" y="3457575"/>
            <a:ext cx="9829935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1257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ectangle 2" descr="Horizontal brick"/>
          <p:cNvSpPr txBox="1">
            <a:spLocks noChangeArrowheads="1"/>
          </p:cNvSpPr>
          <p:nvPr/>
        </p:nvSpPr>
        <p:spPr>
          <a:xfrm>
            <a:off x="0" y="0"/>
            <a:ext cx="12192000" cy="40789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1" i="1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21:</a:t>
            </a:r>
            <a:r>
              <a:rPr kumimoji="0" lang="vi-V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vi-V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NHỮNG BIẾN ĐỔI CỦA NHÀ NƯỚC PHONG KIẾN</a:t>
            </a:r>
            <a:r>
              <a:rPr kumimoji="0" lang="en-US" alt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vi-V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 CÁC THẾ KỶ XVI - XVIII.</a:t>
            </a:r>
            <a:endParaRPr kumimoji="0" lang="en-US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59497" y="778804"/>
            <a:ext cx="8671379" cy="523220"/>
          </a:xfrm>
          <a:prstGeom prst="rect">
            <a:avLst/>
          </a:prstGeom>
          <a:solidFill>
            <a:srgbClr val="07A543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sụp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18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9386" y="1011636"/>
            <a:ext cx="1756378" cy="430887"/>
          </a:xfrm>
          <a:prstGeom prst="rect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  <a:buClrTx/>
              <a:buFontTx/>
              <a:buNone/>
            </a:pPr>
            <a:r>
              <a:rPr lang="en-US" alt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riều</a:t>
            </a:r>
            <a:r>
              <a:rPr lang="en-US" altLang="en-US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386" y="261125"/>
            <a:ext cx="3607199" cy="430887"/>
          </a:xfrm>
          <a:prstGeom prst="rect">
            <a:avLst/>
          </a:prstGeom>
          <a:solidFill>
            <a:srgbClr val="0033C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AutoNum type="alphaLcPeriod"/>
            </a:pPr>
            <a:r>
              <a:rPr lang="en-US" altLang="en-US" sz="22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200" b="1" i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sụp</a:t>
            </a:r>
            <a:r>
              <a:rPr lang="en-US" altLang="en-US" sz="2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đổ</a:t>
            </a:r>
            <a:r>
              <a:rPr lang="en-US" altLang="en-US" sz="2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triều</a:t>
            </a:r>
            <a:r>
              <a:rPr lang="en-US" altLang="en-US" sz="2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Lê</a:t>
            </a:r>
            <a:r>
              <a:rPr lang="en-US" altLang="en-US" sz="2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sơ</a:t>
            </a:r>
            <a:endParaRPr lang="en-US" altLang="en-US" sz="22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>
            <a:endCxn id="5" idx="1"/>
          </p:cNvCxnSpPr>
          <p:nvPr/>
        </p:nvCxnSpPr>
        <p:spPr>
          <a:xfrm flipV="1">
            <a:off x="0" y="476569"/>
            <a:ext cx="579386" cy="2154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1"/>
          </p:cNvCxnSpPr>
          <p:nvPr/>
        </p:nvCxnSpPr>
        <p:spPr>
          <a:xfrm>
            <a:off x="0" y="692012"/>
            <a:ext cx="579386" cy="5350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10881" y="1938048"/>
            <a:ext cx="9829935" cy="461665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1257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5" descr="Kết quả hình ảnh cho nền powerpoint cổ &amp;dstrok;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" y="-13062"/>
            <a:ext cx="1228344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09" y="1174828"/>
            <a:ext cx="4447516" cy="498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1210881" y="497881"/>
            <a:ext cx="52617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THÁI TỔ MẠC ĐĂNG DUNG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(1483-1541) 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943616" y="851263"/>
            <a:ext cx="5105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300" b="1" i="1" dirty="0" smtClean="0">
                <a:latin typeface="Times New Roman" panose="02020603050405020304" pitchFamily="18" charset="0"/>
              </a:rPr>
              <a:t>   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300" b="1" i="1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Mạc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Đăng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Dung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xuất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thân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từ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1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gia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đình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đánh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cá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ở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Nghi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Dương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Hải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Phòng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.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Ông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rất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sức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khoẻ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đã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được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tuyển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vào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đội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túc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vệ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triều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đình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.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Hơn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nữa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lại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bản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tính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cương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trực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&amp;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lập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nhiều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công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lớn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trong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việc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dẹp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yên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xung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đột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giữa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các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đại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thần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nên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ông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nhanh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chóng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được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thăng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quan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tiến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chức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,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từng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làm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đến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chức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thái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phó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thiết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chế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13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đạo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quân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thuỷ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bộ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–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thế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lực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lớn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trong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triều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 .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Vì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vậy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trong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bối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cảnh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nhà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Lê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suy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yếu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bất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lực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Mạc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Đăng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Dung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đã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phế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truất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vua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Lê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,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lập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ra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nhà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Mạc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.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Sự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kiện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đó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diễn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ra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vào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năm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1527.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300" b="1" i="1" dirty="0" smtClean="0">
                <a:latin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4385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789364"/>
              </p:ext>
            </p:extLst>
          </p:nvPr>
        </p:nvGraphicFramePr>
        <p:xfrm>
          <a:off x="107576" y="134470"/>
          <a:ext cx="11940989" cy="6548718"/>
        </p:xfrm>
        <a:graphic>
          <a:graphicData uri="http://schemas.openxmlformats.org/drawingml/2006/table">
            <a:tbl>
              <a:tblPr/>
              <a:tblGrid>
                <a:gridCol w="1262989">
                  <a:extLst>
                    <a:ext uri="{9D8B030D-6E8A-4147-A177-3AD203B41FA5}">
                      <a16:colId xmlns="" xmlns:a16="http://schemas.microsoft.com/office/drawing/2014/main" val="3911436449"/>
                    </a:ext>
                  </a:extLst>
                </a:gridCol>
                <a:gridCol w="4707505">
                  <a:extLst>
                    <a:ext uri="{9D8B030D-6E8A-4147-A177-3AD203B41FA5}">
                      <a16:colId xmlns="" xmlns:a16="http://schemas.microsoft.com/office/drawing/2014/main" val="675502140"/>
                    </a:ext>
                  </a:extLst>
                </a:gridCol>
                <a:gridCol w="5970495">
                  <a:extLst>
                    <a:ext uri="{9D8B030D-6E8A-4147-A177-3AD203B41FA5}">
                      <a16:colId xmlns="" xmlns:a16="http://schemas.microsoft.com/office/drawing/2014/main" val="1632747301"/>
                    </a:ext>
                  </a:extLst>
                </a:gridCol>
              </a:tblGrid>
              <a:tr h="109145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TT</a:t>
                      </a:r>
                    </a:p>
                  </a:txBody>
                  <a:tcPr marL="104390" marR="104390" marT="52206" marB="52206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§</a:t>
                      </a:r>
                      <a:r>
                        <a:rPr kumimoji="0" lang="en-US" alt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êi</a:t>
                      </a: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vua</a:t>
                      </a: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triều</a:t>
                      </a: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Mạc</a:t>
                      </a:r>
                      <a:endParaRPr kumimoji="0" lang="en-US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04390" marR="104390" marT="52206" marB="5220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Thêi</a:t>
                      </a: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gian</a:t>
                      </a: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ë </a:t>
                      </a:r>
                      <a:r>
                        <a:rPr kumimoji="0" lang="en-US" alt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ng«i</a:t>
                      </a:r>
                      <a:endParaRPr kumimoji="0" lang="en-US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04390" marR="104390" marT="52206" marB="5220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5554050"/>
                  </a:ext>
                </a:extLst>
              </a:tr>
              <a:tr h="109145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1</a:t>
                      </a:r>
                    </a:p>
                  </a:txBody>
                  <a:tcPr marL="104390" marR="104390" marT="52206" marB="52206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M¹c §¨ng Dung</a:t>
                      </a:r>
                    </a:p>
                  </a:txBody>
                  <a:tcPr marL="104390" marR="104390" marT="52206" marB="5220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Time" panose="020B7200000000000000" pitchFamily="34" charset="0"/>
                        </a:rPr>
                        <a:t>1527</a:t>
                      </a: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-1529</a:t>
                      </a:r>
                    </a:p>
                  </a:txBody>
                  <a:tcPr marL="104390" marR="104390" marT="52206" marB="5220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1607656"/>
                  </a:ext>
                </a:extLst>
              </a:tr>
              <a:tr h="109145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2</a:t>
                      </a:r>
                    </a:p>
                  </a:txBody>
                  <a:tcPr marL="104390" marR="104390" marT="52206" marB="52206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M¹c §¨ng </a:t>
                      </a:r>
                      <a:r>
                        <a:rPr kumimoji="0" lang="en-US" alt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Doanh</a:t>
                      </a:r>
                      <a:endParaRPr kumimoji="0" lang="en-US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04390" marR="104390" marT="52206" marB="5220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1530-1540</a:t>
                      </a:r>
                    </a:p>
                  </a:txBody>
                  <a:tcPr marL="104390" marR="104390" marT="52206" marB="5220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5813371"/>
                  </a:ext>
                </a:extLst>
              </a:tr>
              <a:tr h="109145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3</a:t>
                      </a:r>
                    </a:p>
                  </a:txBody>
                  <a:tcPr marL="104390" marR="104390" marT="52206" marB="52206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M¹c </a:t>
                      </a:r>
                      <a:r>
                        <a:rPr kumimoji="0" lang="en-US" alt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Phó</a:t>
                      </a: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H¶i</a:t>
                      </a:r>
                      <a:endParaRPr kumimoji="0" lang="en-US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04390" marR="104390" marT="52206" marB="5220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1541-1546</a:t>
                      </a:r>
                    </a:p>
                  </a:txBody>
                  <a:tcPr marL="104390" marR="104390" marT="52206" marB="5220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8142689"/>
                  </a:ext>
                </a:extLst>
              </a:tr>
              <a:tr h="109145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4</a:t>
                      </a:r>
                    </a:p>
                  </a:txBody>
                  <a:tcPr marL="104390" marR="104390" marT="52206" marB="52206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M¹c </a:t>
                      </a:r>
                      <a:r>
                        <a:rPr kumimoji="0" lang="en-US" alt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Phóc</a:t>
                      </a: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Nguyªn</a:t>
                      </a:r>
                      <a:endParaRPr kumimoji="0" lang="en-US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L="104390" marR="104390" marT="52206" marB="5220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1546-1561</a:t>
                      </a:r>
                    </a:p>
                  </a:txBody>
                  <a:tcPr marL="104390" marR="104390" marT="52206" marB="5220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1580762"/>
                  </a:ext>
                </a:extLst>
              </a:tr>
              <a:tr h="109145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5</a:t>
                      </a:r>
                    </a:p>
                  </a:txBody>
                  <a:tcPr marL="104390" marR="104390" marT="52206" marB="52206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M¹c MËu Hîp</a:t>
                      </a:r>
                    </a:p>
                  </a:txBody>
                  <a:tcPr marL="104390" marR="104390" marT="52206" marB="5220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1562- </a:t>
                      </a:r>
                      <a:r>
                        <a:rPr kumimoji="0" lang="en-US" altLang="en-US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.VnTime" panose="020B7200000000000000" pitchFamily="34" charset="0"/>
                        </a:rPr>
                        <a:t>1592</a:t>
                      </a:r>
                    </a:p>
                  </a:txBody>
                  <a:tcPr marL="104390" marR="104390" marT="52206" marB="5220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9143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7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964</Words>
  <Application>Microsoft Office PowerPoint</Application>
  <PresentationFormat>Custom</PresentationFormat>
  <Paragraphs>175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Watermark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User</cp:lastModifiedBy>
  <cp:revision>74</cp:revision>
  <dcterms:created xsi:type="dcterms:W3CDTF">2020-04-14T04:46:54Z</dcterms:created>
  <dcterms:modified xsi:type="dcterms:W3CDTF">2020-04-18T01:20:39Z</dcterms:modified>
</cp:coreProperties>
</file>